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4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81" r:id="rId6"/>
    <p:sldId id="282" r:id="rId7"/>
    <p:sldId id="292" r:id="rId8"/>
    <p:sldId id="293" r:id="rId9"/>
    <p:sldId id="294" r:id="rId10"/>
    <p:sldId id="290" r:id="rId11"/>
    <p:sldId id="315" r:id="rId12"/>
    <p:sldId id="318" r:id="rId13"/>
    <p:sldId id="317" r:id="rId14"/>
    <p:sldId id="291" r:id="rId15"/>
    <p:sldId id="296" r:id="rId16"/>
    <p:sldId id="297" r:id="rId17"/>
    <p:sldId id="302" r:id="rId18"/>
    <p:sldId id="306" r:id="rId19"/>
    <p:sldId id="304" r:id="rId20"/>
    <p:sldId id="303" r:id="rId21"/>
    <p:sldId id="301" r:id="rId22"/>
    <p:sldId id="299" r:id="rId23"/>
    <p:sldId id="310" r:id="rId24"/>
    <p:sldId id="311" r:id="rId25"/>
    <p:sldId id="313" r:id="rId26"/>
    <p:sldId id="300" r:id="rId27"/>
    <p:sldId id="312" r:id="rId28"/>
    <p:sldId id="308" r:id="rId29"/>
    <p:sldId id="307" r:id="rId30"/>
    <p:sldId id="309" r:id="rId31"/>
    <p:sldId id="314" r:id="rId32"/>
    <p:sldId id="319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i6JycIiQHHHv/xR0qoVqfKdTrvQ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nesh gaikhe" initials="Gg" lastIdx="1" clrIdx="0">
    <p:extLst>
      <p:ext uri="{19B8F6BF-5375-455C-9EA6-DF929625EA0E}">
        <p15:presenceInfo xmlns:p15="http://schemas.microsoft.com/office/powerpoint/2012/main" userId="bede619df2ed8f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5da7bf3a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5da7bf3ab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g225da7bf3ab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25da7bf3a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25da7bf3ab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g225da7bf3ab_1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25da7bf3a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25da7bf3ab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g225da7bf3ab_1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8557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25da7bf3a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25da7bf3ab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g225da7bf3ab_1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8577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25da7bf3a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25da7bf3ab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g225da7bf3ab_1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2507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8" name="Google Shape;28;p20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9" name="Google Shape;29;p2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0;p2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" name="Google Shape;31;p20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32" name="Google Shape;32;p20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3" name="Google Shape;33;p2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20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5" name="Google Shape;35;p20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6" name="Google Shape;36;p20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7" name="Google Shape;37;p2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" name="Google Shape;38;p20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1" name="Google Shape;41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0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0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3" name="Google Shape;103;p30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3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3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6" name="Google Shape;106;p3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107" name="Google Shape;107;p30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dirty="0"/>
          </a:p>
        </p:txBody>
      </p:sp>
      <p:sp>
        <p:nvSpPr>
          <p:cNvPr id="108" name="Google Shape;108;p30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1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1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3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3" name="Google Shape;113;p3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4" name="Google Shape;114;p3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2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8" name="Google Shape;118;p32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3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0" name="Google Shape;120;p3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1" name="Google Shape;121;p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122" name="Google Shape;122;p3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dirty="0"/>
          </a:p>
        </p:txBody>
      </p:sp>
      <p:sp>
        <p:nvSpPr>
          <p:cNvPr id="123" name="Google Shape;123;p3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3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7" name="Google Shape;127;p33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9" name="Google Shape;129;p3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0" name="Google Shape;130;p3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3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5" name="Google Shape;135;p3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" name="Google Shape;136;p3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5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1" name="Google Shape;141;p3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2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2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2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8" name="Google Shape;68;p2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5" name="Google Shape;85;p2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6" name="Google Shape;86;p2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8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8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2" name="Google Shape;92;p2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93" name="Google Shape;93;p2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9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9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8" name="Google Shape;98;p2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9" name="Google Shape;99;p2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9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1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19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Google Shape;13;p19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4" name="Google Shape;14;p19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9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19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7" name="Google Shape;17;p19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8" name="Google Shape;18;p1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9" name="Google Shape;19;p1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19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" name="Google Shape;21;p1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4" name="Google Shape;24;p1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5" name="Google Shape;25;p1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" TargetMode="External"/><Relationship Id="rId7" Type="http://schemas.openxmlformats.org/officeDocument/2006/relationships/hyperlink" Target="https://docs.spring.io/spring-data/jpa/docs/current/reference/html/" TargetMode="External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oracle.com/en/java/javase/11/docs/api/" TargetMode="External"/><Relationship Id="rId5" Type="http://schemas.openxmlformats.org/officeDocument/2006/relationships/hyperlink" Target="https://www.w3schools.com/react/" TargetMode="External"/><Relationship Id="rId4" Type="http://schemas.openxmlformats.org/officeDocument/2006/relationships/hyperlink" Target="https://getbootstrap.com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 txBox="1"/>
          <p:nvPr/>
        </p:nvSpPr>
        <p:spPr>
          <a:xfrm flipH="1">
            <a:off x="1270001" y="5779440"/>
            <a:ext cx="8910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1"/>
          <p:cNvSpPr txBox="1"/>
          <p:nvPr/>
        </p:nvSpPr>
        <p:spPr>
          <a:xfrm>
            <a:off x="643812" y="973673"/>
            <a:ext cx="10580915" cy="532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1" u="sng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“</a:t>
            </a:r>
            <a:r>
              <a:rPr lang="en-IN" sz="3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ONLINE BOOK STORE</a:t>
            </a:r>
            <a:endParaRPr lang="en-IN" sz="3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3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(bookstack.com)”</a:t>
            </a:r>
            <a:endParaRPr lang="en-IN" sz="3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PG-DAC MARCH 2023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Submitted By: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4558665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Group No: 71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6350" marR="635" indent="-6350" algn="l">
              <a:lnSpc>
                <a:spcPct val="107000"/>
              </a:lnSpc>
              <a:spcAft>
                <a:spcPts val="95"/>
              </a:spcAft>
            </a:pPr>
            <a:r>
              <a:rPr lang="en-I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        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Ganesh Gaikhe (223153)</a:t>
            </a:r>
            <a:r>
              <a:rPr lang="en-IN" sz="1800" b="1" dirty="0"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                                                                               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Dhanraj Chavan  (223150)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		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				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152;p1">
            <a:extLst>
              <a:ext uri="{FF2B5EF4-FFF2-40B4-BE49-F238E27FC236}">
                <a16:creationId xmlns:a16="http://schemas.microsoft.com/office/drawing/2014/main" id="{BCB9D2F3-9F10-0E9A-9329-899C26DC75B1}"/>
              </a:ext>
            </a:extLst>
          </p:cNvPr>
          <p:cNvSpPr txBox="1"/>
          <p:nvPr/>
        </p:nvSpPr>
        <p:spPr>
          <a:xfrm>
            <a:off x="4039437" y="4266457"/>
            <a:ext cx="4586403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Guided By :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Mrs. Manjiri Deshpande 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D80FF-E813-9EBA-F94F-1F4022E93F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43849" y="287979"/>
            <a:ext cx="852902" cy="943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983B6-F44C-423F-9F39-50F12336EFCF}"/>
              </a:ext>
            </a:extLst>
          </p:cNvPr>
          <p:cNvSpPr txBox="1"/>
          <p:nvPr/>
        </p:nvSpPr>
        <p:spPr>
          <a:xfrm>
            <a:off x="2929812" y="410547"/>
            <a:ext cx="69513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IACSD AKURDI</a:t>
            </a:r>
            <a:endParaRPr lang="en-IN" sz="25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AC09C-C319-49D5-B72E-805461DDF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494675"/>
            <a:ext cx="9420755" cy="824459"/>
          </a:xfrm>
        </p:spPr>
        <p:txBody>
          <a:bodyPr/>
          <a:lstStyle/>
          <a:p>
            <a:pPr algn="ctr"/>
            <a:r>
              <a:rPr lang="en-US" sz="4000" b="1" i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endParaRPr lang="en-IN" sz="4000" b="1" i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004A22-74F2-878B-1266-90540E181CB7}"/>
              </a:ext>
            </a:extLst>
          </p:cNvPr>
          <p:cNvSpPr txBox="1"/>
          <p:nvPr/>
        </p:nvSpPr>
        <p:spPr>
          <a:xfrm>
            <a:off x="675744" y="1439694"/>
            <a:ext cx="10355422" cy="763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: Variable defining and dataset method and override ( override the string method and give output in string format).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DAO(Data access object) : data access through query, Dao is a repository (JPA : java persistence API)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DTOS(data transfer /transaction object) : storing the data from frontend and store in the database 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: services we can used for CRUD operation, service layer used repository(DAO/DTOS) to perform the CURD operation. Also called as business logic.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 : controller accept request from user go to the service layer and work on the request which is sent by user.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6541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D3464-F00A-7D2F-D946-EE812C09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2202" y="1209675"/>
            <a:ext cx="10347595" cy="35290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C6F9-E487-3E93-485E-DED976EE0F9B}"/>
              </a:ext>
            </a:extLst>
          </p:cNvPr>
          <p:cNvSpPr txBox="1"/>
          <p:nvPr/>
        </p:nvSpPr>
        <p:spPr>
          <a:xfrm>
            <a:off x="1206229" y="428624"/>
            <a:ext cx="73281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Email Functionality</a:t>
            </a:r>
            <a:endParaRPr kumimoji="0" lang="en-IN" sz="3000" b="1" i="0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8926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D3464-F00A-7D2F-D946-EE812C09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2202" y="2258618"/>
            <a:ext cx="10347595" cy="19961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C6F9-E487-3E93-485E-DED976EE0F9B}"/>
              </a:ext>
            </a:extLst>
          </p:cNvPr>
          <p:cNvSpPr txBox="1"/>
          <p:nvPr/>
        </p:nvSpPr>
        <p:spPr>
          <a:xfrm>
            <a:off x="1206229" y="428624"/>
            <a:ext cx="73281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Encryption</a:t>
            </a:r>
            <a:endParaRPr kumimoji="0" lang="en-IN" sz="3000" b="1" i="0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3423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AC09C-C319-49D5-B72E-805461DDF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494676"/>
            <a:ext cx="9420755" cy="772150"/>
          </a:xfrm>
        </p:spPr>
        <p:txBody>
          <a:bodyPr/>
          <a:lstStyle/>
          <a:p>
            <a:pPr algn="ctr"/>
            <a:r>
              <a:rPr lang="en-US" sz="4000" b="1" i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endParaRPr lang="en-IN" sz="4000" b="1" i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004A22-74F2-878B-1266-90540E181CB7}"/>
              </a:ext>
            </a:extLst>
          </p:cNvPr>
          <p:cNvSpPr txBox="1"/>
          <p:nvPr/>
        </p:nvSpPr>
        <p:spPr>
          <a:xfrm>
            <a:off x="675743" y="1439694"/>
            <a:ext cx="856350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React is a JavaScript library for building user interfaces, and it can be used for a wide range of web development tasks.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Index.html : In a React web application, the index.html file serves as the main entry point or template for your application.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App.js :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 a React application, the App.js file is typically the main or root component of your application. It's the starting point of your React application's component tree. </a:t>
            </a:r>
            <a:endParaRPr kumimoji="0" lang="en-IN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2561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D3464-F00A-7D2F-D946-EE812C09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962" y="1381328"/>
            <a:ext cx="9007812" cy="4420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C6F9-E487-3E93-485E-DED976EE0F9B}"/>
              </a:ext>
            </a:extLst>
          </p:cNvPr>
          <p:cNvSpPr txBox="1"/>
          <p:nvPr/>
        </p:nvSpPr>
        <p:spPr>
          <a:xfrm>
            <a:off x="1206229" y="768485"/>
            <a:ext cx="8804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Homepage For Any User</a:t>
            </a:r>
            <a:endParaRPr lang="en-I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826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D3464-F00A-7D2F-D946-EE812C09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22962" y="1427258"/>
            <a:ext cx="9007812" cy="4328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C6F9-E487-3E93-485E-DED976EE0F9B}"/>
              </a:ext>
            </a:extLst>
          </p:cNvPr>
          <p:cNvSpPr txBox="1"/>
          <p:nvPr/>
        </p:nvSpPr>
        <p:spPr>
          <a:xfrm>
            <a:off x="1206230" y="768485"/>
            <a:ext cx="90078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About Us Page</a:t>
            </a:r>
            <a:endParaRPr kumimoji="0" lang="en-IN" sz="3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081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D3464-F00A-7D2F-D946-EE812C09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23974" y="1381328"/>
            <a:ext cx="9005787" cy="4420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C6F9-E487-3E93-485E-DED976EE0F9B}"/>
              </a:ext>
            </a:extLst>
          </p:cNvPr>
          <p:cNvSpPr txBox="1"/>
          <p:nvPr/>
        </p:nvSpPr>
        <p:spPr>
          <a:xfrm>
            <a:off x="1206229" y="768485"/>
            <a:ext cx="9123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Contact Us</a:t>
            </a:r>
            <a:endParaRPr kumimoji="0" lang="en-IN" sz="3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9255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D3464-F00A-7D2F-D946-EE812C09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22962" y="1400223"/>
            <a:ext cx="9007812" cy="4382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C6F9-E487-3E93-485E-DED976EE0F9B}"/>
              </a:ext>
            </a:extLst>
          </p:cNvPr>
          <p:cNvSpPr txBox="1"/>
          <p:nvPr/>
        </p:nvSpPr>
        <p:spPr>
          <a:xfrm>
            <a:off x="1206230" y="768485"/>
            <a:ext cx="91245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Registration Window</a:t>
            </a:r>
            <a:endParaRPr kumimoji="0" lang="en-IN" sz="3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6717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D3464-F00A-7D2F-D946-EE812C09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63369" y="1259175"/>
            <a:ext cx="9134306" cy="46169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C6F9-E487-3E93-485E-DED976EE0F9B}"/>
              </a:ext>
            </a:extLst>
          </p:cNvPr>
          <p:cNvSpPr txBox="1"/>
          <p:nvPr/>
        </p:nvSpPr>
        <p:spPr>
          <a:xfrm>
            <a:off x="1206229" y="768485"/>
            <a:ext cx="92914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Login Window</a:t>
            </a:r>
            <a:endParaRPr kumimoji="0" lang="en-IN" sz="3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2734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D3464-F00A-7D2F-D946-EE812C09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22962" y="1214203"/>
            <a:ext cx="9290074" cy="4437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C6F9-E487-3E93-485E-DED976EE0F9B}"/>
              </a:ext>
            </a:extLst>
          </p:cNvPr>
          <p:cNvSpPr txBox="1"/>
          <p:nvPr/>
        </p:nvSpPr>
        <p:spPr>
          <a:xfrm>
            <a:off x="1206230" y="768485"/>
            <a:ext cx="9406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Front Page</a:t>
            </a:r>
            <a:endParaRPr lang="en-I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623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"/>
          <p:cNvSpPr txBox="1">
            <a:spLocks noGrp="1"/>
          </p:cNvSpPr>
          <p:nvPr>
            <p:ph type="title"/>
          </p:nvPr>
        </p:nvSpPr>
        <p:spPr>
          <a:xfrm>
            <a:off x="913795" y="169674"/>
            <a:ext cx="10353761" cy="121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5400"/>
              <a:buFont typeface="Times New Roman"/>
              <a:buNone/>
            </a:pPr>
            <a:r>
              <a:rPr lang="en-US" sz="5400" b="1" i="1" u="sng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 sz="5400" b="1" i="1" u="sng" cap="none" dirty="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"/>
          <p:cNvSpPr txBox="1">
            <a:spLocks noGrp="1"/>
          </p:cNvSpPr>
          <p:nvPr>
            <p:ph type="body" idx="1"/>
          </p:nvPr>
        </p:nvSpPr>
        <p:spPr>
          <a:xfrm>
            <a:off x="913794" y="1385411"/>
            <a:ext cx="10353762" cy="381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7541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32"/>
              <a:buFont typeface="Noto Sans Symbols"/>
              <a:buChar char="⮚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Introduction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75412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32"/>
              <a:buFont typeface="Noto Sans Symbols"/>
              <a:buChar char="⮚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342900" lvl="0" indent="-375412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32"/>
              <a:buFont typeface="Noto Sans Symbols"/>
              <a:buChar char="⮚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  <a:p>
            <a:pPr marL="342900" lvl="0" indent="-375412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32"/>
              <a:buFont typeface="Noto Sans Symbols"/>
              <a:buChar char="⮚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Database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75412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32"/>
              <a:buFont typeface="Noto Sans Symbols"/>
              <a:buChar char="⮚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Backend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75412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32"/>
              <a:buFont typeface="Noto Sans Symbols"/>
              <a:buChar char="⮚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Frontend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75412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32"/>
              <a:buFont typeface="Noto Sans Symbols"/>
              <a:buChar char="⮚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References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23114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96"/>
              <a:buFont typeface="Noto Sans Symbols"/>
              <a:buNone/>
            </a:pPr>
            <a:endParaRPr sz="2670" dirty="0"/>
          </a:p>
          <a:p>
            <a:pPr marL="342900" lvl="0" indent="-23114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96"/>
              <a:buFont typeface="Noto Sans Symbols"/>
              <a:buNone/>
            </a:pPr>
            <a:endParaRPr sz="2670" dirty="0"/>
          </a:p>
          <a:p>
            <a:pPr marL="342900" lvl="0" indent="-23114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96"/>
              <a:buFont typeface="Noto Sans Symbols"/>
              <a:buNone/>
            </a:pPr>
            <a:endParaRPr sz="2670" dirty="0"/>
          </a:p>
          <a:p>
            <a:pPr marL="342900" lvl="0" indent="-23114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96"/>
              <a:buFont typeface="Noto Sans Symbols"/>
              <a:buNone/>
            </a:pPr>
            <a:endParaRPr sz="2670" dirty="0"/>
          </a:p>
          <a:p>
            <a:pPr marL="342900" lvl="0" indent="-23114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96"/>
              <a:buFont typeface="Noto Sans Symbols"/>
              <a:buNone/>
            </a:pPr>
            <a:endParaRPr sz="267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D3464-F00A-7D2F-D946-EE812C09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22961" y="1449081"/>
            <a:ext cx="9215123" cy="4457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C6F9-E487-3E93-485E-DED976EE0F9B}"/>
              </a:ext>
            </a:extLst>
          </p:cNvPr>
          <p:cNvSpPr txBox="1"/>
          <p:nvPr/>
        </p:nvSpPr>
        <p:spPr>
          <a:xfrm>
            <a:off x="1206229" y="768485"/>
            <a:ext cx="92151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Admin Add Book</a:t>
            </a:r>
            <a:endParaRPr kumimoji="0" lang="en-IN" sz="3000" b="1" i="0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7835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D3464-F00A-7D2F-D946-EE812C09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22962" y="1295400"/>
            <a:ext cx="9611738" cy="4794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C6F9-E487-3E93-485E-DED976EE0F9B}"/>
              </a:ext>
            </a:extLst>
          </p:cNvPr>
          <p:cNvSpPr txBox="1"/>
          <p:nvPr/>
        </p:nvSpPr>
        <p:spPr>
          <a:xfrm>
            <a:off x="1206230" y="768485"/>
            <a:ext cx="97284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Admin delete book</a:t>
            </a:r>
            <a:endParaRPr kumimoji="0" lang="en-IN" sz="3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9062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D3464-F00A-7D2F-D946-EE812C09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22962" y="1474039"/>
            <a:ext cx="9814730" cy="4102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C6F9-E487-3E93-485E-DED976EE0F9B}"/>
              </a:ext>
            </a:extLst>
          </p:cNvPr>
          <p:cNvSpPr txBox="1"/>
          <p:nvPr/>
        </p:nvSpPr>
        <p:spPr>
          <a:xfrm>
            <a:off x="1206230" y="768485"/>
            <a:ext cx="99314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Delete User by admin</a:t>
            </a:r>
            <a:endParaRPr kumimoji="0" lang="en-IN" sz="3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240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D3464-F00A-7D2F-D946-EE812C09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22962" y="1610666"/>
            <a:ext cx="9634848" cy="4190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C6F9-E487-3E93-485E-DED976EE0F9B}"/>
              </a:ext>
            </a:extLst>
          </p:cNvPr>
          <p:cNvSpPr txBox="1"/>
          <p:nvPr/>
        </p:nvSpPr>
        <p:spPr>
          <a:xfrm>
            <a:off x="1206229" y="768485"/>
            <a:ext cx="9634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All Orders Seen By Admin</a:t>
            </a:r>
            <a:endParaRPr kumimoji="0" lang="en-IN" sz="3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7600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D3464-F00A-7D2F-D946-EE812C09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4282" y="1558234"/>
            <a:ext cx="9593705" cy="4354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C6F9-E487-3E93-485E-DED976EE0F9B}"/>
              </a:ext>
            </a:extLst>
          </p:cNvPr>
          <p:cNvSpPr txBox="1"/>
          <p:nvPr/>
        </p:nvSpPr>
        <p:spPr>
          <a:xfrm>
            <a:off x="1206229" y="768485"/>
            <a:ext cx="94817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Front Page Of Register Customer</a:t>
            </a:r>
            <a:endParaRPr kumimoji="0" lang="en-IN" sz="3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9286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D3464-F00A-7D2F-D946-EE812C09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4282" y="1413136"/>
            <a:ext cx="9593705" cy="4644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C6F9-E487-3E93-485E-DED976EE0F9B}"/>
              </a:ext>
            </a:extLst>
          </p:cNvPr>
          <p:cNvSpPr txBox="1"/>
          <p:nvPr/>
        </p:nvSpPr>
        <p:spPr>
          <a:xfrm>
            <a:off x="1206229" y="768485"/>
            <a:ext cx="94817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Cart Of Customer</a:t>
            </a:r>
            <a:endParaRPr kumimoji="0" lang="en-IN" sz="3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3179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D3464-F00A-7D2F-D946-EE812C09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4282" y="1381328"/>
            <a:ext cx="9593705" cy="4708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C6F9-E487-3E93-485E-DED976EE0F9B}"/>
              </a:ext>
            </a:extLst>
          </p:cNvPr>
          <p:cNvSpPr txBox="1"/>
          <p:nvPr/>
        </p:nvSpPr>
        <p:spPr>
          <a:xfrm>
            <a:off x="1206229" y="768485"/>
            <a:ext cx="94817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Payment Window Under Customer</a:t>
            </a:r>
            <a:endParaRPr kumimoji="0" lang="en-IN" sz="3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5691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D3464-F00A-7D2F-D946-EE812C09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4282" y="1533380"/>
            <a:ext cx="9593705" cy="4404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C6F9-E487-3E93-485E-DED976EE0F9B}"/>
              </a:ext>
            </a:extLst>
          </p:cNvPr>
          <p:cNvSpPr txBox="1"/>
          <p:nvPr/>
        </p:nvSpPr>
        <p:spPr>
          <a:xfrm>
            <a:off x="1206229" y="768485"/>
            <a:ext cx="94817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Orders of Customer</a:t>
            </a:r>
            <a:endParaRPr kumimoji="0" lang="en-IN" sz="3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917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D3464-F00A-7D2F-D946-EE812C09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9096" y="1610666"/>
            <a:ext cx="9240330" cy="4190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C6F9-E487-3E93-485E-DED976EE0F9B}"/>
              </a:ext>
            </a:extLst>
          </p:cNvPr>
          <p:cNvSpPr txBox="1"/>
          <p:nvPr/>
        </p:nvSpPr>
        <p:spPr>
          <a:xfrm>
            <a:off x="1206230" y="768485"/>
            <a:ext cx="94131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Assign Delivery Person  By Admin</a:t>
            </a:r>
            <a:endParaRPr kumimoji="0" lang="en-IN" sz="3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0505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D3464-F00A-7D2F-D946-EE812C09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22962" y="1611176"/>
            <a:ext cx="9634848" cy="4189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C6F9-E487-3E93-485E-DED976EE0F9B}"/>
              </a:ext>
            </a:extLst>
          </p:cNvPr>
          <p:cNvSpPr txBox="1"/>
          <p:nvPr/>
        </p:nvSpPr>
        <p:spPr>
          <a:xfrm>
            <a:off x="1206230" y="768485"/>
            <a:ext cx="9634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Page Of Delivery Person</a:t>
            </a:r>
            <a:endParaRPr kumimoji="0" lang="en-IN" sz="3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8524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Times New Roman"/>
              <a:buNone/>
            </a:pPr>
            <a:r>
              <a:rPr lang="en-US" sz="4000" b="1" i="1" u="sng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4000" b="1" i="1" u="sng" dirty="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3"/>
          <p:cNvSpPr txBox="1">
            <a:spLocks noGrp="1"/>
          </p:cNvSpPr>
          <p:nvPr>
            <p:ph type="body" idx="1"/>
          </p:nvPr>
        </p:nvSpPr>
        <p:spPr>
          <a:xfrm>
            <a:off x="677333" y="1539551"/>
            <a:ext cx="9642324" cy="511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Welcome to the Online Bookstore project, a web-based application built on Spring Boot, ReactJS, and MySQL. 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aims to provide an intuitive and user-friendly online platform for customers to browse, purchase, and review books. 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To develop an electronic Ecommerce platform that allows users to purchase Books online. 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To provide an easy-to-use interface for users to browse and purchase Books. With a focus on optimizing purchasing, selling, and overall operations, our project combines cutting-edge technology and streamlined processes to enhance the efficiency and effectiveness of bookstore management.</a:t>
            </a:r>
          </a:p>
          <a:p>
            <a:pPr marL="342900" indent="-342900" algn="just">
              <a:spcBef>
                <a:spcPts val="0"/>
              </a:spcBef>
              <a:buSzPts val="2000"/>
            </a:pPr>
            <a:r>
              <a:rPr lang="en-US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also providing the necessary functionalities for admin and delivery personnel.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endParaRPr sz="25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D3464-F00A-7D2F-D946-EE812C09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24786" y="1610666"/>
            <a:ext cx="8831199" cy="4190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C6F9-E487-3E93-485E-DED976EE0F9B}"/>
              </a:ext>
            </a:extLst>
          </p:cNvPr>
          <p:cNvSpPr txBox="1"/>
          <p:nvPr/>
        </p:nvSpPr>
        <p:spPr>
          <a:xfrm>
            <a:off x="1206229" y="768485"/>
            <a:ext cx="93497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Update Delivery Status By Delivery Person</a:t>
            </a:r>
            <a:endParaRPr kumimoji="0" lang="en-IN" sz="3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5028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75C6F9-E487-3E93-485E-DED976EE0F9B}"/>
              </a:ext>
            </a:extLst>
          </p:cNvPr>
          <p:cNvSpPr txBox="1"/>
          <p:nvPr/>
        </p:nvSpPr>
        <p:spPr>
          <a:xfrm>
            <a:off x="1175657" y="269420"/>
            <a:ext cx="78046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1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Reference</a:t>
            </a:r>
            <a:endParaRPr kumimoji="0" lang="en-IN" sz="5000" b="1" i="1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28EDF6-649E-500E-84A1-CABAE37AA763}"/>
              </a:ext>
            </a:extLst>
          </p:cNvPr>
          <p:cNvSpPr txBox="1"/>
          <p:nvPr/>
        </p:nvSpPr>
        <p:spPr>
          <a:xfrm>
            <a:off x="1418253" y="1558212"/>
            <a:ext cx="8873412" cy="3630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2075"/>
              </a:spcAft>
              <a:buFont typeface="Symbol" panose="05050102010706020507" pitchFamily="18" charset="2"/>
              <a:buBlip>
                <a:blip r:embed="rId2"/>
              </a:buBlip>
              <a:tabLst>
                <a:tab pos="6727190" algn="r"/>
              </a:tabLst>
            </a:pPr>
            <a:r>
              <a: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 – A JavaScript library for building user interfaces (reactjs.org)</a:t>
            </a:r>
            <a:endParaRPr lang="en-IN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2075"/>
              </a:spcAft>
              <a:buFont typeface="Symbol" panose="05050102010706020507" pitchFamily="18" charset="2"/>
              <a:buBlip>
                <a:blip r:embed="rId2"/>
              </a:buBlip>
              <a:tabLst>
                <a:tab pos="6727190" algn="r"/>
              </a:tabLst>
            </a:pPr>
            <a:r>
              <a: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Bootstrap · The most popular HTML, CSS, and JS library in the world. (getbootstrap.com)</a:t>
            </a:r>
            <a:endParaRPr lang="en-IN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2075"/>
              </a:spcAft>
              <a:buFont typeface="Symbol" panose="05050102010706020507" pitchFamily="18" charset="2"/>
              <a:buBlip>
                <a:blip r:embed="rId2"/>
              </a:buBlip>
              <a:tabLst>
                <a:tab pos="6727190" algn="r"/>
              </a:tabLst>
            </a:pPr>
            <a:r>
              <a: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 Tutorial (w3schools.com)</a:t>
            </a:r>
            <a:endParaRPr lang="en-IN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2075"/>
              </a:spcAft>
              <a:buFont typeface="Symbol" panose="05050102010706020507" pitchFamily="18" charset="2"/>
              <a:buBlip>
                <a:blip r:embed="rId2"/>
              </a:buBlip>
              <a:tabLst>
                <a:tab pos="6727190" algn="r"/>
              </a:tabLst>
            </a:pPr>
            <a:r>
              <a:rPr lang="en-IN" sz="2000" b="1" dirty="0">
                <a:solidFill>
                  <a:srgbClr val="3FCDE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11 </a:t>
            </a:r>
            <a:r>
              <a:rPr lang="en-IN" sz="2000" b="1" dirty="0" err="1">
                <a:solidFill>
                  <a:srgbClr val="3FCDE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en-IN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docs</a:t>
            </a:r>
            <a:endParaRPr lang="en-IN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2075"/>
              </a:spcAft>
              <a:buFont typeface="Symbol" panose="05050102010706020507" pitchFamily="18" charset="2"/>
              <a:buBlip>
                <a:blip r:embed="rId2"/>
              </a:buBlip>
              <a:tabLst>
                <a:tab pos="6727190" algn="r"/>
              </a:tabLst>
            </a:pPr>
            <a:r>
              <a: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Spring Data JPA - Reference Documentation</a:t>
            </a:r>
            <a:endParaRPr lang="en-IN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8895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97B96A-05DA-D918-0A6E-A19D136E6BBE}"/>
              </a:ext>
            </a:extLst>
          </p:cNvPr>
          <p:cNvSpPr txBox="1"/>
          <p:nvPr/>
        </p:nvSpPr>
        <p:spPr>
          <a:xfrm>
            <a:off x="2397967" y="1838131"/>
            <a:ext cx="71659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5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239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 txBox="1">
            <a:spLocks noGrp="1"/>
          </p:cNvSpPr>
          <p:nvPr>
            <p:ph type="title" idx="4294967295"/>
          </p:nvPr>
        </p:nvSpPr>
        <p:spPr>
          <a:xfrm>
            <a:off x="457200" y="609600"/>
            <a:ext cx="9405257" cy="90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Times New Roman"/>
              <a:buNone/>
            </a:pPr>
            <a:r>
              <a:rPr lang="en-US" sz="4000" b="1" i="1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4000" b="1" i="1" dirty="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4"/>
          <p:cNvSpPr txBox="1">
            <a:spLocks noGrp="1"/>
          </p:cNvSpPr>
          <p:nvPr>
            <p:ph type="body" idx="4294967295"/>
          </p:nvPr>
        </p:nvSpPr>
        <p:spPr>
          <a:xfrm>
            <a:off x="337930" y="1510748"/>
            <a:ext cx="10118035" cy="348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appearance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consuming</a:t>
            </a:r>
          </a:p>
          <a:p>
            <a:r>
              <a:rPr lang="en-US" sz="22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limited selections / accessibility </a:t>
            </a:r>
          </a:p>
          <a:p>
            <a:r>
              <a:rPr lang="en-US" sz="22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lack of personalized recommendations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</a:t>
            </a:r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25da7bf3ab_1_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</p:txBody>
      </p:sp>
      <p:sp>
        <p:nvSpPr>
          <p:cNvPr id="320" name="Google Shape;320;g225da7bf3ab_1_0"/>
          <p:cNvSpPr txBox="1">
            <a:spLocks noGrp="1"/>
          </p:cNvSpPr>
          <p:nvPr>
            <p:ph type="body" idx="2"/>
          </p:nvPr>
        </p:nvSpPr>
        <p:spPr>
          <a:xfrm>
            <a:off x="675744" y="1813810"/>
            <a:ext cx="9907311" cy="299631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objective is to create a web site that can perform the following:-</a:t>
            </a:r>
          </a:p>
          <a:p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1)Backend                  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Spring Boot(Rest API)</a:t>
            </a:r>
          </a:p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2)Frontend                   React JS</a:t>
            </a:r>
          </a:p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3)Database                   MySQL(Spring JPA)</a:t>
            </a:r>
          </a:p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4)Server                       Embedded Tomcat Server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25da7bf3ab_1_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09665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 i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sz="4000" b="1" i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Google Shape;332;g225da7bf3ab_1_9"/>
          <p:cNvSpPr txBox="1">
            <a:spLocks noGrp="1"/>
          </p:cNvSpPr>
          <p:nvPr>
            <p:ph type="body" idx="4"/>
          </p:nvPr>
        </p:nvSpPr>
        <p:spPr>
          <a:xfrm>
            <a:off x="1304143" y="1706252"/>
            <a:ext cx="9097157" cy="433519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1.User Table                                                                               2.Cart Table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6C5509-21D2-0710-7E3B-BE84BF5B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6494" y="2696547"/>
            <a:ext cx="4517147" cy="17597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9D05FA-8885-C203-D16E-34338F9E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33035" y="2696547"/>
            <a:ext cx="4151527" cy="16888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5da7bf3ab_1_9"/>
          <p:cNvSpPr txBox="1">
            <a:spLocks noGrp="1"/>
          </p:cNvSpPr>
          <p:nvPr>
            <p:ph type="body" idx="4"/>
          </p:nvPr>
        </p:nvSpPr>
        <p:spPr>
          <a:xfrm>
            <a:off x="877079" y="1371600"/>
            <a:ext cx="9946432" cy="466984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3.Book TABLE                                                          4.Review TABLE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6C5509-21D2-0710-7E3B-BE84BF5B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68488" y="2771192"/>
            <a:ext cx="4173895" cy="12851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9D05FA-8885-C203-D16E-34338F9E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94860" y="2771191"/>
            <a:ext cx="4320060" cy="128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5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5da7bf3ab_1_9"/>
          <p:cNvSpPr txBox="1">
            <a:spLocks noGrp="1"/>
          </p:cNvSpPr>
          <p:nvPr>
            <p:ph type="body" idx="4"/>
          </p:nvPr>
        </p:nvSpPr>
        <p:spPr>
          <a:xfrm>
            <a:off x="877079" y="1371600"/>
            <a:ext cx="9946432" cy="466984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5.Address TABLE                                                          6.Category TABLE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6C5509-21D2-0710-7E3B-BE84BF5B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68488" y="2677886"/>
            <a:ext cx="4727511" cy="12615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9D05FA-8885-C203-D16E-34338F9E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04191" y="2677887"/>
            <a:ext cx="4727510" cy="131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18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5da7bf3ab_1_9"/>
          <p:cNvSpPr txBox="1">
            <a:spLocks noGrp="1"/>
          </p:cNvSpPr>
          <p:nvPr>
            <p:ph type="body" idx="4"/>
          </p:nvPr>
        </p:nvSpPr>
        <p:spPr>
          <a:xfrm>
            <a:off x="877079" y="1371600"/>
            <a:ext cx="9946432" cy="466984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7.Orders TABLE                                                         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6C5509-21D2-0710-7E3B-BE84BF5B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75295" y="2295331"/>
            <a:ext cx="7766068" cy="243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094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599</Words>
  <Application>Microsoft Office PowerPoint</Application>
  <PresentationFormat>Widescreen</PresentationFormat>
  <Paragraphs>111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Trebuchet MS</vt:lpstr>
      <vt:lpstr>Arial</vt:lpstr>
      <vt:lpstr>Calibri</vt:lpstr>
      <vt:lpstr>Noto Sans Symbols</vt:lpstr>
      <vt:lpstr>Wingdings</vt:lpstr>
      <vt:lpstr>Times New Roman</vt:lpstr>
      <vt:lpstr>Symbol</vt:lpstr>
      <vt:lpstr>Facet</vt:lpstr>
      <vt:lpstr>PowerPoint Presentation</vt:lpstr>
      <vt:lpstr>CONTENTS</vt:lpstr>
      <vt:lpstr>Introduction</vt:lpstr>
      <vt:lpstr>Problem Statement</vt:lpstr>
      <vt:lpstr>Technologies Used</vt:lpstr>
      <vt:lpstr>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ARNAV</dc:creator>
  <cp:lastModifiedBy>Ganesh gaikhe</cp:lastModifiedBy>
  <cp:revision>19</cp:revision>
  <dcterms:created xsi:type="dcterms:W3CDTF">2021-06-11T13:54:17Z</dcterms:created>
  <dcterms:modified xsi:type="dcterms:W3CDTF">2023-08-29T10:44:16Z</dcterms:modified>
</cp:coreProperties>
</file>